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9" r:id="rId1"/>
  </p:sldMasterIdLst>
  <p:notesMasterIdLst>
    <p:notesMasterId r:id="rId29"/>
  </p:notesMasterIdLst>
  <p:handoutMasterIdLst>
    <p:handoutMasterId r:id="rId30"/>
  </p:handoutMasterIdLst>
  <p:sldIdLst>
    <p:sldId id="2147482428" r:id="rId2"/>
    <p:sldId id="2147482429" r:id="rId3"/>
    <p:sldId id="2147482443" r:id="rId4"/>
    <p:sldId id="4276" r:id="rId5"/>
    <p:sldId id="2147482439" r:id="rId6"/>
    <p:sldId id="2147482438" r:id="rId7"/>
    <p:sldId id="2147482440" r:id="rId8"/>
    <p:sldId id="2147482449" r:id="rId9"/>
    <p:sldId id="2147482450" r:id="rId10"/>
    <p:sldId id="2147482451" r:id="rId11"/>
    <p:sldId id="2147482452" r:id="rId12"/>
    <p:sldId id="2147482453" r:id="rId13"/>
    <p:sldId id="2147482454" r:id="rId14"/>
    <p:sldId id="2147482455" r:id="rId15"/>
    <p:sldId id="2147482456" r:id="rId16"/>
    <p:sldId id="2147482457" r:id="rId17"/>
    <p:sldId id="2147482458" r:id="rId18"/>
    <p:sldId id="2147482459" r:id="rId19"/>
    <p:sldId id="2147482460" r:id="rId20"/>
    <p:sldId id="2147482461" r:id="rId21"/>
    <p:sldId id="2147482462" r:id="rId22"/>
    <p:sldId id="2147482463" r:id="rId23"/>
    <p:sldId id="2147482464" r:id="rId24"/>
    <p:sldId id="2147482444" r:id="rId25"/>
    <p:sldId id="2147482445" r:id="rId26"/>
    <p:sldId id="2147482448" r:id="rId27"/>
    <p:sldId id="2147482437" r:id="rId28"/>
  </p:sldIdLst>
  <p:sldSz cx="12190413" cy="6859588"/>
  <p:notesSz cx="6858000" cy="9144000"/>
  <p:embeddedFontLst>
    <p:embeddedFont>
      <p:font typeface="Open Sans Light" pitchFamily="2" charset="0"/>
      <p:regular r:id="rId31"/>
      <p:italic r:id="rId32"/>
    </p:embeddedFont>
    <p:embeddedFont>
      <p:font typeface="Open Sans Semibold" pitchFamily="2" charset="0"/>
      <p:bold r:id="rId33"/>
      <p:boldItalic r:id="rId34"/>
    </p:embeddedFont>
  </p:embeddedFontLst>
  <p:custDataLst>
    <p:tags r:id="rId35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1pPr>
    <a:lvl2pPr marL="544251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2pPr>
    <a:lvl3pPr marL="1088502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3pPr>
    <a:lvl4pPr marL="1632753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4pPr>
    <a:lvl5pPr marL="2177004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5pPr>
    <a:lvl6pPr marL="2721254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6pPr>
    <a:lvl7pPr marL="3265505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7pPr>
    <a:lvl8pPr marL="3809756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8pPr>
    <a:lvl9pPr marL="4354007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or defecto" id="{47AED8FF-00E4-460A-AB5A-9B98ACC50768}">
          <p14:sldIdLst>
            <p14:sldId id="2147482428"/>
            <p14:sldId id="2147482429"/>
          </p14:sldIdLst>
        </p14:section>
        <p14:section name="Un estudio de caso" id="{912D28ED-9365-4F0A-9CFB-F3F0A7A65A5A}">
          <p14:sldIdLst>
            <p14:sldId id="2147482443"/>
            <p14:sldId id="4276"/>
            <p14:sldId id="2147482439"/>
            <p14:sldId id="2147482438"/>
            <p14:sldId id="2147482440"/>
            <p14:sldId id="2147482449"/>
            <p14:sldId id="2147482450"/>
            <p14:sldId id="2147482451"/>
            <p14:sldId id="2147482452"/>
            <p14:sldId id="2147482453"/>
            <p14:sldId id="2147482454"/>
            <p14:sldId id="2147482455"/>
            <p14:sldId id="2147482456"/>
            <p14:sldId id="2147482457"/>
            <p14:sldId id="2147482458"/>
            <p14:sldId id="2147482459"/>
            <p14:sldId id="2147482460"/>
            <p14:sldId id="2147482461"/>
            <p14:sldId id="2147482462"/>
            <p14:sldId id="2147482463"/>
            <p14:sldId id="2147482464"/>
          </p14:sldIdLst>
        </p14:section>
        <p14:section name="Conclusión" id="{5D5C7D33-1AB2-475F-9AF6-4A1730379719}">
          <p14:sldIdLst>
            <p14:sldId id="2147482444"/>
            <p14:sldId id="2147482445"/>
            <p14:sldId id="2147482448"/>
            <p14:sldId id="214748243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29" userDrawn="1">
          <p15:clr>
            <a:srgbClr val="A4A3A4"/>
          </p15:clr>
        </p15:guide>
        <p15:guide id="2" orient="horz" pos="2271">
          <p15:clr>
            <a:srgbClr val="A4A3A4"/>
          </p15:clr>
        </p15:guide>
        <p15:guide id="3" orient="horz" pos="4202">
          <p15:clr>
            <a:srgbClr val="A4A3A4"/>
          </p15:clr>
        </p15:guide>
        <p15:guide id="4" orient="horz" pos="307">
          <p15:clr>
            <a:srgbClr val="A4A3A4"/>
          </p15:clr>
        </p15:guide>
        <p15:guide id="5" orient="horz" pos="3256">
          <p15:clr>
            <a:srgbClr val="A4A3A4"/>
          </p15:clr>
        </p15:guide>
        <p15:guide id="6" orient="horz" pos="1240">
          <p15:clr>
            <a:srgbClr val="A4A3A4"/>
          </p15:clr>
        </p15:guide>
        <p15:guide id="7" orient="horz" pos="3211">
          <p15:clr>
            <a:srgbClr val="A4A3A4"/>
          </p15:clr>
        </p15:guide>
        <p15:guide id="8" orient="horz" pos="2727" userDrawn="1">
          <p15:clr>
            <a:srgbClr val="A4A3A4"/>
          </p15:clr>
        </p15:guide>
        <p15:guide id="9" pos="52">
          <p15:clr>
            <a:srgbClr val="A4A3A4"/>
          </p15:clr>
        </p15:guide>
        <p15:guide id="10" pos="3875">
          <p15:clr>
            <a:srgbClr val="A4A3A4"/>
          </p15:clr>
        </p15:guide>
        <p15:guide id="11" pos="3816">
          <p15:clr>
            <a:srgbClr val="A4A3A4"/>
          </p15:clr>
        </p15:guide>
        <p15:guide id="12" pos="7635">
          <p15:clr>
            <a:srgbClr val="A4A3A4"/>
          </p15:clr>
        </p15:guide>
        <p15:guide id="13" pos="5767" userDrawn="1">
          <p15:clr>
            <a:srgbClr val="A4A3A4"/>
          </p15:clr>
        </p15:guide>
        <p15:guide id="14" pos="5729">
          <p15:clr>
            <a:srgbClr val="A4A3A4"/>
          </p15:clr>
        </p15:guide>
        <p15:guide id="15" pos="1962">
          <p15:clr>
            <a:srgbClr val="A4A3A4"/>
          </p15:clr>
        </p15:guide>
        <p15:guide id="16" pos="18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6600CC"/>
    <a:srgbClr val="0066FF"/>
    <a:srgbClr val="CCECFF"/>
    <a:srgbClr val="99FF66"/>
    <a:srgbClr val="33CC33"/>
    <a:srgbClr val="CCFF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7" y="288"/>
      </p:cViewPr>
      <p:guideLst>
        <p:guide orient="horz" pos="2229"/>
        <p:guide orient="horz" pos="2271"/>
        <p:guide orient="horz" pos="4202"/>
        <p:guide orient="horz" pos="307"/>
        <p:guide orient="horz" pos="3256"/>
        <p:guide orient="horz" pos="1240"/>
        <p:guide orient="horz" pos="3211"/>
        <p:guide orient="horz" pos="2727"/>
        <p:guide pos="52"/>
        <p:guide pos="3875"/>
        <p:guide pos="3816"/>
        <p:guide pos="7635"/>
        <p:guide pos="5767"/>
        <p:guide pos="5729"/>
        <p:guide pos="1962"/>
        <p:guide pos="189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kzidenz-Grotesk Std Light" pitchFamily="50" charset="0"/>
              </a:defRPr>
            </a:lvl1pPr>
          </a:lstStyle>
          <a:p>
            <a:endParaRPr lang="en-GB">
              <a:latin typeface="Open Sans Light" panose="020B0306030504020204" pitchFamily="34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kzidenz-Grotesk Std Light" pitchFamily="50" charset="0"/>
              </a:defRPr>
            </a:lvl1pPr>
          </a:lstStyle>
          <a:p>
            <a:endParaRPr lang="en-GB"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5828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 Light" panose="020B0306030504020204" pitchFamily="34" charset="0"/>
              </a:defRPr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 Light" panose="020B0306030504020204" pitchFamily="34" charset="0"/>
              </a:defRPr>
            </a:lvl1pPr>
          </a:lstStyle>
          <a:p>
            <a:fld id="{645CADFC-B07C-4CDF-A6CB-673776AD24B3}" type="datetimeFigureOut">
              <a:rPr lang="en-GB" smtClean="0"/>
              <a:pPr/>
              <a:t>15/01/2026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"/>
              <a:t>Estilos de texto Edit Master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 Light" panose="020B0306030504020204" pitchFamily="34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 Light" panose="020B0306030504020204" pitchFamily="34" charset="0"/>
              </a:defRPr>
            </a:lvl1pPr>
          </a:lstStyle>
          <a:p>
            <a:fld id="{7A4CD859-BDD9-4D9D-B820-59E9FC703A0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8007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4CD859-BDD9-4D9D-B820-59E9FC703A0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2229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"/>
              <a:t>La parte difícil: explicar la ecuación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42750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"/>
              <a:t>Posibilidades infinitas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8995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"/>
              <a:t>Explicar los modelos de interacción espacial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2089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"/>
              <a:t>Sistema abierto - diapositiva inicial de referencia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0694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"/>
              <a:t>Añadir más remo y colado – podría alejarnos más de la cosa.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0445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"/>
              <a:t>Mejorar nuestra suposición – hacer que funcione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47885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"/>
              <a:t>Otro replanteamiento: la distribución de probabilidad. Explicar que marginal es simplemente sumar las filas y columnas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835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"/>
              <a:t>Los totales no coinciden: mover arena con el menor esfuerzo posible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390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" err="1"/>
              <a:t>Divergencia Kulback-Lieber.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8014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"/>
              <a:t>Explica el lagrangiano: convierte un problema de optimización de restricciones en uno sin restricciones. Puede resolver usando cálculo.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827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"/>
              <a:t>"El concepto más importante en nuestro trabajo, en *mi* trabajo, ha sido los **efectos compuestos**. Ninguna herramienta que construyamos es una isla. Cada solución que creamos, cada nuevo conjunto de datos que estructuramos, cada algoritmo que escribimos... No solo resuelve *uno* problema. Se convierte en un bloque de construcción. Se convierte en una plataforma que permite que surjan preguntas completamente nuevas, nuevas ideas y nuevas capacidades, a menudo de formas que nunca habríamos podido predecir. Y hoy quiero mostraros cómo se fabrican, usando un problema específico como nuestra guía. Y *luego*, estoy muy emocionado de compartir algunas herramientas nuevas que han surgido de este mismo proceso."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8788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"/>
              <a:t>Llegamos a nuestra solución. Es general, así que podemos usarlo para resolver cualquier otra instancia de este problema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6789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"/>
              <a:t>Explica qué hacen estos factores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8964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4CD859-BDD9-4D9D-B820-59E9FC703A0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1721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208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529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"/>
              <a:t>Ejemplo de juguete. Explica el gráfico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5126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"/>
              <a:t>Pregunta – respetar totales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9386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"/>
              <a:t>Replantea la vista problemática –teoría de grafos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4208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"/>
              <a:t>Codificación como matriz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784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540" y="2242704"/>
            <a:ext cx="12038033" cy="1484655"/>
          </a:xfrm>
        </p:spPr>
        <p:txBody>
          <a:bodyPr/>
          <a:lstStyle>
            <a:lvl1pPr algn="ctr">
              <a:defRPr sz="4300" b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s" noProof="0"/>
              <a:t>Haz clic para editar el estilo del título Master</a:t>
            </a:r>
            <a:endParaRPr lang="en-GB" noProof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2154" y="3800402"/>
            <a:ext cx="5978804" cy="544504"/>
          </a:xfrm>
        </p:spPr>
        <p:txBody>
          <a:bodyPr/>
          <a:lstStyle>
            <a:lvl1pPr marL="0" indent="0" algn="ctr">
              <a:buFontTx/>
              <a:buNone/>
              <a:defRPr sz="17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s" noProof="0"/>
              <a:t>Haz clic para editar el estilo de subtítulos Master</a:t>
            </a:r>
            <a:endParaRPr lang="en-GB" noProof="0"/>
          </a:p>
        </p:txBody>
      </p:sp>
      <p:sp>
        <p:nvSpPr>
          <p:cNvPr id="2" name="Rectangle 1"/>
          <p:cNvSpPr/>
          <p:nvPr userDrawn="1"/>
        </p:nvSpPr>
        <p:spPr>
          <a:xfrm>
            <a:off x="0" y="6475445"/>
            <a:ext cx="1287624" cy="384143"/>
          </a:xfrm>
          <a:prstGeom prst="rect">
            <a:avLst/>
          </a:prstGeom>
          <a:solidFill>
            <a:schemeClr val="tx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>
              <a:solidFill>
                <a:schemeClr val="tx2"/>
              </a:solidFill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3796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trip mo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s"/>
              <a:t>Título | Subtítulo</a:t>
            </a:r>
            <a:endParaRPr lang="en-GB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2541" y="2046762"/>
            <a:ext cx="2931201" cy="1485426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s"/>
              <a:t>Haz clic para insertar la imagen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52350" y="2046762"/>
            <a:ext cx="5968223" cy="1485426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s"/>
              <a:t>Haz clic para insertar la imagen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2541" y="3605213"/>
            <a:ext cx="2931201" cy="1507721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s"/>
              <a:t>Haz clic para insertar la imagen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3115328" y="2046762"/>
            <a:ext cx="2941784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s"/>
              <a:t>Haz clic para insertar la imagen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152350" y="3605214"/>
            <a:ext cx="2931201" cy="149225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s"/>
              <a:t>Haz clic para insertar la imagen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9191488" y="3605213"/>
            <a:ext cx="2931201" cy="1492251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s"/>
              <a:t>Haz clic para insertar la imagen</a:t>
            </a:r>
          </a:p>
        </p:txBody>
      </p:sp>
    </p:spTree>
    <p:extLst>
      <p:ext uri="{BB962C8B-B14F-4D97-AF65-F5344CB8AC3E}">
        <p14:creationId xmlns:p14="http://schemas.microsoft.com/office/powerpoint/2010/main" val="3975597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mo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s"/>
              <a:t>Título | Subtítulo</a:t>
            </a:r>
            <a:endParaRPr lang="en-GB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2540" y="476360"/>
            <a:ext cx="5963989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s"/>
              <a:t>Haz clic para insertar la imagen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2541" y="3613987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s"/>
              <a:t>Haz clic para insertar la imagen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82541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s"/>
              <a:t>Haz clic para insertar la imagen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3115328" y="3613987"/>
            <a:ext cx="5978806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s"/>
              <a:t>Haz clic para insertar la imagen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3115328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s"/>
              <a:t>Haz clic para insertar la imagen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6152350" y="2046762"/>
            <a:ext cx="2931201" cy="149577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s"/>
              <a:t>Haz clic para insertar la imagen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6" hasCustomPrompt="1"/>
          </p:nvPr>
        </p:nvSpPr>
        <p:spPr>
          <a:xfrm>
            <a:off x="6152350" y="473186"/>
            <a:ext cx="2931201" cy="149577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s"/>
              <a:t>Haz clic para insertar la imagen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7" hasCustomPrompt="1"/>
          </p:nvPr>
        </p:nvSpPr>
        <p:spPr>
          <a:xfrm>
            <a:off x="6152350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s"/>
              <a:t>Haz clic para insertar la imagen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9191488" y="2046762"/>
            <a:ext cx="2931201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s"/>
              <a:t>Haz clic para insertar la imagen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9191488" y="473186"/>
            <a:ext cx="2931201" cy="149577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s"/>
              <a:t>Haz clic para insertar la imagen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9191488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s"/>
              <a:t>Haz clic para insertar la imagen</a:t>
            </a:r>
          </a:p>
        </p:txBody>
      </p:sp>
    </p:spTree>
    <p:extLst>
      <p:ext uri="{BB962C8B-B14F-4D97-AF65-F5344CB8AC3E}">
        <p14:creationId xmlns:p14="http://schemas.microsoft.com/office/powerpoint/2010/main" val="2790406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9588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s"/>
              <a:t>Haz clic en el icono para insertar la imagen</a:t>
            </a:r>
          </a:p>
        </p:txBody>
      </p:sp>
    </p:spTree>
    <p:extLst>
      <p:ext uri="{BB962C8B-B14F-4D97-AF65-F5344CB8AC3E}">
        <p14:creationId xmlns:p14="http://schemas.microsoft.com/office/powerpoint/2010/main" val="36615840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"/>
              <a:t>Título | Subtítulo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39" y="476360"/>
            <a:ext cx="12038034" cy="6194272"/>
          </a:xfrm>
        </p:spPr>
        <p:txBody>
          <a:bodyPr lIns="0"/>
          <a:lstStyle>
            <a:lvl1pPr marL="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</a:defRPr>
            </a:lvl1pPr>
            <a:lvl2pPr marL="428544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2pPr>
            <a:lvl3pPr marL="642816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3pPr>
            <a:lvl4pPr marL="857088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4pPr>
            <a:lvl5pPr marL="107136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5pPr>
          </a:lstStyle>
          <a:p>
            <a:pPr lvl="0"/>
            <a:r>
              <a:rPr lang="es"/>
              <a:t>Haz clic para editar estilos de texto maestro</a:t>
            </a:r>
          </a:p>
        </p:txBody>
      </p:sp>
    </p:spTree>
    <p:extLst>
      <p:ext uri="{BB962C8B-B14F-4D97-AF65-F5344CB8AC3E}">
        <p14:creationId xmlns:p14="http://schemas.microsoft.com/office/powerpoint/2010/main" val="3985941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540" y="476361"/>
            <a:ext cx="5974572" cy="357270"/>
          </a:xfrm>
        </p:spPr>
        <p:txBody>
          <a:bodyPr anchor="t" anchorCtr="0"/>
          <a:lstStyle>
            <a:lvl1pPr marL="0" indent="0">
              <a:buNone/>
              <a:defRPr sz="1600" b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s"/>
              <a:t>Título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82540" y="1047992"/>
            <a:ext cx="5974572" cy="5622640"/>
          </a:xfrm>
        </p:spPr>
        <p:txBody>
          <a:bodyPr lIns="0"/>
          <a:lstStyle>
            <a:lvl1pPr marL="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</a:defRPr>
            </a:lvl1pPr>
            <a:lvl2pPr marL="428544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2pPr>
            <a:lvl3pPr marL="642816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3pPr>
            <a:lvl4pPr marL="857088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4pPr>
            <a:lvl5pPr marL="107136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5pPr>
          </a:lstStyle>
          <a:p>
            <a:pPr lvl="0"/>
            <a:r>
              <a:rPr lang="es"/>
              <a:t>Haz clic para editar estilos de texto maestro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3" cy="404907"/>
          </a:xfrm>
        </p:spPr>
        <p:txBody>
          <a:bodyPr/>
          <a:lstStyle>
            <a:lvl1pPr>
              <a:defRPr/>
            </a:lvl1pPr>
          </a:lstStyle>
          <a:p>
            <a:r>
              <a:rPr lang="es"/>
              <a:t>Título | Subtítulo</a:t>
            </a:r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152350" y="476361"/>
            <a:ext cx="5968222" cy="357270"/>
          </a:xfrm>
        </p:spPr>
        <p:txBody>
          <a:bodyPr anchor="t" anchorCtr="0"/>
          <a:lstStyle>
            <a:lvl1pPr marL="0" indent="0">
              <a:buNone/>
              <a:defRPr sz="1600" b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s"/>
              <a:t>Título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152350" y="1047992"/>
            <a:ext cx="5968222" cy="5622640"/>
          </a:xfrm>
        </p:spPr>
        <p:txBody>
          <a:bodyPr lIns="0"/>
          <a:lstStyle>
            <a:lvl1pPr marL="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</a:defRPr>
            </a:lvl1pPr>
            <a:lvl2pPr marL="428544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2pPr>
            <a:lvl3pPr marL="642816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3pPr>
            <a:lvl4pPr marL="857088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4pPr>
            <a:lvl5pPr marL="107136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5pPr>
          </a:lstStyle>
          <a:p>
            <a:pPr lvl="0"/>
            <a:r>
              <a:rPr lang="es"/>
              <a:t>Haz clic para editar estilos de texto maestro</a:t>
            </a:r>
          </a:p>
        </p:txBody>
      </p:sp>
    </p:spTree>
    <p:extLst>
      <p:ext uri="{BB962C8B-B14F-4D97-AF65-F5344CB8AC3E}">
        <p14:creationId xmlns:p14="http://schemas.microsoft.com/office/powerpoint/2010/main" val="42129355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F+P Colour 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3" cy="404907"/>
          </a:xfrm>
        </p:spPr>
        <p:txBody>
          <a:bodyPr/>
          <a:lstStyle>
            <a:lvl1pPr>
              <a:defRPr/>
            </a:lvl1pPr>
          </a:lstStyle>
          <a:p>
            <a:r>
              <a:rPr lang="es"/>
              <a:t>Título | Subtítulo</a:t>
            </a:r>
          </a:p>
        </p:txBody>
      </p:sp>
    </p:spTree>
    <p:extLst>
      <p:ext uri="{BB962C8B-B14F-4D97-AF65-F5344CB8AC3E}">
        <p14:creationId xmlns:p14="http://schemas.microsoft.com/office/powerpoint/2010/main" val="19532536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3759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7D259D-83E1-D4F9-B810-FF47AB9F6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2236B-8CD1-4A5C-ACE0-00BCE87F3F81}" type="datetimeFigureOut">
              <a:rPr lang="en-GB" smtClean="0"/>
              <a:t>15/01/2026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C4082-20A3-FC57-6B85-5C8D24B1F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F8B73-07E7-F1D2-0EF1-9F364296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EA189-33D4-48E6-A791-E8A05424171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388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s"/>
              <a:t>Índice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E5B94-2B7B-4C4E-8A26-22A4A2561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540" y="808038"/>
            <a:ext cx="6011874" cy="41148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/>
            </a:lvl1pPr>
          </a:lstStyle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"/>
              <a:t>Haz clic para editar estilos de texto maestro</a:t>
            </a:r>
          </a:p>
          <a:p>
            <a:pPr marL="128628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"/>
              <a:t>Segundo nivel</a:t>
            </a:r>
          </a:p>
          <a:p>
            <a:pPr marL="128628" marR="0" lvl="2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"/>
              <a:t>Tercer nivel</a:t>
            </a:r>
          </a:p>
          <a:p>
            <a:pPr marL="128628" marR="0" lvl="3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"/>
              <a:t>Cuarto nivel</a:t>
            </a:r>
          </a:p>
        </p:txBody>
      </p:sp>
    </p:spTree>
    <p:extLst>
      <p:ext uri="{BB962C8B-B14F-4D97-AF65-F5344CB8AC3E}">
        <p14:creationId xmlns:p14="http://schemas.microsoft.com/office/powerpoint/2010/main" val="23345583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0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"/>
              <a:t>Título | Subtítulo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159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B71A9-1D8E-4306-A77B-7BB1004306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65941"/>
            <a:ext cx="12190413" cy="527707"/>
          </a:xfrm>
        </p:spPr>
        <p:txBody>
          <a:bodyPr/>
          <a:lstStyle>
            <a:lvl1pPr marL="0" indent="0" algn="ctr">
              <a:buNone/>
              <a:defRPr sz="28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s"/>
              <a:t>Divisor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6197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Image n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s"/>
              <a:t>Título | Subtítulo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0535" y="476360"/>
            <a:ext cx="12050038" cy="61942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s"/>
              <a:t>Haz clic en el icono para insertar la imagen</a:t>
            </a:r>
          </a:p>
        </p:txBody>
      </p:sp>
    </p:spTree>
    <p:extLst>
      <p:ext uri="{BB962C8B-B14F-4D97-AF65-F5344CB8AC3E}">
        <p14:creationId xmlns:p14="http://schemas.microsoft.com/office/powerpoint/2010/main" val="1201102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Image with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2540" y="476360"/>
            <a:ext cx="12038033" cy="5932273"/>
          </a:xfrm>
        </p:spPr>
        <p:txBody>
          <a:bodyPr anchor="ctr" anchorCtr="0"/>
          <a:lstStyle>
            <a:lvl1pPr marL="0" indent="0" algn="ctr">
              <a:buNone/>
              <a:defRPr sz="1900"/>
            </a:lvl1pPr>
            <a:lvl2pPr marL="544251" indent="0">
              <a:buNone/>
              <a:defRPr sz="3300"/>
            </a:lvl2pPr>
            <a:lvl3pPr marL="1088502" indent="0">
              <a:buNone/>
              <a:defRPr sz="2900"/>
            </a:lvl3pPr>
            <a:lvl4pPr marL="1632753" indent="0">
              <a:buNone/>
              <a:defRPr sz="2400"/>
            </a:lvl4pPr>
            <a:lvl5pPr marL="2177004" indent="0">
              <a:buNone/>
              <a:defRPr sz="2400"/>
            </a:lvl5pPr>
            <a:lvl6pPr marL="2721254" indent="0">
              <a:buNone/>
              <a:defRPr sz="2400"/>
            </a:lvl6pPr>
            <a:lvl7pPr marL="3265505" indent="0">
              <a:buNone/>
              <a:defRPr sz="2400"/>
            </a:lvl7pPr>
            <a:lvl8pPr marL="3809756" indent="0">
              <a:buNone/>
              <a:defRPr sz="2400"/>
            </a:lvl8pPr>
            <a:lvl9pPr marL="4354007" indent="0">
              <a:buNone/>
              <a:defRPr sz="2400"/>
            </a:lvl9pPr>
          </a:lstStyle>
          <a:p>
            <a:r>
              <a:rPr lang="es"/>
              <a:t>Haz clic en el icono para añadir la imagen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2539" y="6465797"/>
            <a:ext cx="12038034" cy="273113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None/>
              <a:defRPr sz="1600"/>
            </a:lvl1pPr>
            <a:lvl2pPr marL="544251" indent="0">
              <a:buNone/>
              <a:defRPr sz="1400"/>
            </a:lvl2pPr>
            <a:lvl3pPr marL="1088502" indent="0">
              <a:buNone/>
              <a:defRPr sz="1200"/>
            </a:lvl3pPr>
            <a:lvl4pPr marL="1632753" indent="0">
              <a:buNone/>
              <a:defRPr sz="1100"/>
            </a:lvl4pPr>
            <a:lvl5pPr marL="2177004" indent="0">
              <a:buNone/>
              <a:defRPr sz="1100"/>
            </a:lvl5pPr>
            <a:lvl6pPr marL="2721254" indent="0">
              <a:buNone/>
              <a:defRPr sz="1100"/>
            </a:lvl6pPr>
            <a:lvl7pPr marL="3265505" indent="0">
              <a:buNone/>
              <a:defRPr sz="1100"/>
            </a:lvl7pPr>
            <a:lvl8pPr marL="3809756" indent="0">
              <a:buNone/>
              <a:defRPr sz="1100"/>
            </a:lvl8pPr>
            <a:lvl9pPr marL="4354007" indent="0">
              <a:buNone/>
              <a:defRPr sz="1100"/>
            </a:lvl9pPr>
          </a:lstStyle>
          <a:p>
            <a:pPr lvl="0"/>
            <a:r>
              <a:rPr lang="es"/>
              <a:t>Haz clic para editar el código</a:t>
            </a:r>
          </a:p>
        </p:txBody>
      </p:sp>
      <p:sp>
        <p:nvSpPr>
          <p:cNvPr id="5" name="Title 1"/>
          <p:cNvSpPr txBox="1">
            <a:spLocks/>
          </p:cNvSpPr>
          <p:nvPr userDrawn="1"/>
        </p:nvSpPr>
        <p:spPr bwMode="auto">
          <a:xfrm>
            <a:off x="82539" y="0"/>
            <a:ext cx="12057081" cy="40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" sz="2100">
                <a:latin typeface="Open Sans Light" panose="020B0306030504020204" pitchFamily="34" charset="0"/>
              </a:rPr>
              <a:t>Haz clic para editar el estilo del título Master</a:t>
            </a:r>
            <a:endParaRPr lang="en-GB" sz="2100">
              <a:latin typeface="Open Sans Light" panose="020B0306030504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s"/>
              <a:t>Título | Subtítulo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2544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Landscap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s"/>
              <a:t>Título | Subtítulo</a:t>
            </a:r>
            <a:endParaRPr lang="en-GB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0535" y="2046762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s"/>
              <a:t>Haz clic en el icono para insertar la imagen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49551" y="2046762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s"/>
              <a:t>Haz clic en el icono para insertar la imagen</a:t>
            </a:r>
          </a:p>
        </p:txBody>
      </p:sp>
    </p:spTree>
    <p:extLst>
      <p:ext uri="{BB962C8B-B14F-4D97-AF65-F5344CB8AC3E}">
        <p14:creationId xmlns:p14="http://schemas.microsoft.com/office/powerpoint/2010/main" val="3033432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Portrait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s"/>
              <a:t>Título | Subtítulo</a:t>
            </a:r>
            <a:endParaRPr lang="en-GB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0536" y="476360"/>
            <a:ext cx="5986575" cy="61942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s"/>
              <a:t>Haz clic en el icono para insertar la imagen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49551" y="476360"/>
            <a:ext cx="5983028" cy="61942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s"/>
              <a:t>Haz clic en el icono para insertar la imagen</a:t>
            </a:r>
          </a:p>
        </p:txBody>
      </p:sp>
    </p:spTree>
    <p:extLst>
      <p:ext uri="{BB962C8B-B14F-4D97-AF65-F5344CB8AC3E}">
        <p14:creationId xmlns:p14="http://schemas.microsoft.com/office/powerpoint/2010/main" val="1177770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s"/>
              <a:t>Título | Subtítulo</a:t>
            </a:r>
            <a:endParaRPr lang="en-GB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2540" y="476360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s"/>
              <a:t>Haz clic en el icono para insertar la imagen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61556" y="476360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s"/>
              <a:t>Haz clic en el icono para insertar la imagen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2540" y="3613987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s"/>
              <a:t>Haz clic en el icono para insertar la imagen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61556" y="3613987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s"/>
              <a:t>Haz clic en el icono para insertar la imagen</a:t>
            </a:r>
          </a:p>
        </p:txBody>
      </p:sp>
    </p:spTree>
    <p:extLst>
      <p:ext uri="{BB962C8B-B14F-4D97-AF65-F5344CB8AC3E}">
        <p14:creationId xmlns:p14="http://schemas.microsoft.com/office/powerpoint/2010/main" val="4133857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2539" y="0"/>
            <a:ext cx="12038034" cy="40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"/>
              <a:t>Título | Subtítulo</a:t>
            </a: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539" y="476360"/>
            <a:ext cx="12038034" cy="619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"/>
              <a:t>Haz clic para editar el texto</a:t>
            </a:r>
          </a:p>
        </p:txBody>
      </p:sp>
    </p:spTree>
    <p:extLst>
      <p:ext uri="{BB962C8B-B14F-4D97-AF65-F5344CB8AC3E}">
        <p14:creationId xmlns:p14="http://schemas.microsoft.com/office/powerpoint/2010/main" val="3262260968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b="0">
          <a:solidFill>
            <a:schemeClr val="bg2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5pPr>
      <a:lvl6pPr marL="544251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6pPr>
      <a:lvl7pPr marL="1088502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7pPr>
      <a:lvl8pPr marL="1632753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8pPr>
      <a:lvl9pPr marL="2177004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9pPr>
    </p:titleStyle>
    <p:bodyStyle>
      <a:lvl1pPr marL="0" indent="-214272" algn="l" rtl="0" eaLnBrk="1" fontAlgn="base" hangingPunct="1">
        <a:spcBef>
          <a:spcPts val="0"/>
        </a:spcBef>
        <a:spcAft>
          <a:spcPts val="238"/>
        </a:spcAft>
        <a:buChar char="•"/>
        <a:defRPr sz="1600">
          <a:solidFill>
            <a:schemeClr val="bg2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884408" indent="-340157" algn="l" rtl="0" eaLnBrk="1" fontAlgn="base" hangingPunct="1">
        <a:spcBef>
          <a:spcPct val="20000"/>
        </a:spcBef>
        <a:spcAft>
          <a:spcPct val="0"/>
        </a:spcAft>
        <a:buChar char="–"/>
        <a:defRPr sz="3300">
          <a:solidFill>
            <a:schemeClr val="tx1"/>
          </a:solidFill>
          <a:latin typeface="+mn-lt"/>
        </a:defRPr>
      </a:lvl2pPr>
      <a:lvl3pPr marL="1360627" indent="-272125" algn="l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</a:defRPr>
      </a:lvl3pPr>
      <a:lvl4pPr marL="1904878" indent="-272125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449129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993380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3537631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408188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462613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EFAF162-B473-4FC1-A721-138A5604EB10}"/>
              </a:ext>
            </a:extLst>
          </p:cNvPr>
          <p:cNvGrpSpPr/>
          <p:nvPr/>
        </p:nvGrpSpPr>
        <p:grpSpPr>
          <a:xfrm>
            <a:off x="0" y="2496274"/>
            <a:ext cx="12192000" cy="4363314"/>
            <a:chOff x="2150853" y="2597285"/>
            <a:chExt cx="5431766" cy="1950976"/>
          </a:xfrm>
        </p:grpSpPr>
        <p:pic>
          <p:nvPicPr>
            <p:cNvPr id="5" name="Picture 3" descr="Lista&#10;&#10;Descripción generada automáticamente">
              <a:extLst>
                <a:ext uri="{FF2B5EF4-FFF2-40B4-BE49-F238E27FC236}">
                  <a16:creationId xmlns:a16="http://schemas.microsoft.com/office/drawing/2014/main" id="{02B22309-9F29-4C35-873E-D3383AC48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0853" y="2597285"/>
              <a:ext cx="2743200" cy="1950976"/>
            </a:xfrm>
            <a:prstGeom prst="rect">
              <a:avLst/>
            </a:prstGeom>
          </p:spPr>
        </p:pic>
        <p:pic>
          <p:nvPicPr>
            <p:cNvPr id="6" name="Picture 4" descr="Una imagen que contiene un gráfico&#10;&#10;Descripción generada automáticamente">
              <a:extLst>
                <a:ext uri="{FF2B5EF4-FFF2-40B4-BE49-F238E27FC236}">
                  <a16:creationId xmlns:a16="http://schemas.microsoft.com/office/drawing/2014/main" id="{27A2C04B-35E2-4912-901A-39C315302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9419" y="2597285"/>
              <a:ext cx="2743200" cy="1950976"/>
            </a:xfrm>
            <a:prstGeom prst="rect">
              <a:avLst/>
            </a:prstGeom>
          </p:spPr>
        </p:pic>
      </p:grpSp>
      <p:sp>
        <p:nvSpPr>
          <p:cNvPr id="215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87680" y="1753946"/>
            <a:ext cx="11371528" cy="1484655"/>
          </a:xfrm>
        </p:spPr>
        <p:txBody>
          <a:bodyPr/>
          <a:lstStyle/>
          <a:p>
            <a:pPr algn="l"/>
            <a:r>
              <a:rPr lang="es" dirty="0">
                <a:solidFill>
                  <a:schemeClr val="tx2"/>
                </a:solidFill>
              </a:rPr>
              <a:t>El oficio detrás del código</a:t>
            </a:r>
            <a:br>
              <a:rPr lang="en-GB" dirty="0">
                <a:solidFill>
                  <a:schemeClr val="tx2"/>
                </a:solidFill>
              </a:rPr>
            </a:br>
            <a:r>
              <a:rPr lang="es" sz="3600" dirty="0">
                <a:solidFill>
                  <a:schemeClr val="tx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Una mirada la practica de la investigación y desarrollo</a:t>
            </a:r>
            <a:endParaRPr lang="en-US" dirty="0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ntropyManimScene">
            <a:hlinkClick r:id="" action="ppaction://media"/>
            <a:extLst>
              <a:ext uri="{FF2B5EF4-FFF2-40B4-BE49-F238E27FC236}">
                <a16:creationId xmlns:a16="http://schemas.microsoft.com/office/drawing/2014/main" id="{3F004E6B-2227-9C0E-9B58-A8852F57DA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000" end="238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464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ntropyManimScene">
            <a:hlinkClick r:id="" action="ppaction://media"/>
            <a:extLst>
              <a:ext uri="{FF2B5EF4-FFF2-40B4-BE49-F238E27FC236}">
                <a16:creationId xmlns:a16="http://schemas.microsoft.com/office/drawing/2014/main" id="{3F004E6B-2227-9C0E-9B58-A8852F57DA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3500" end="216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6433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ntropyManimScene">
            <a:hlinkClick r:id="" action="ppaction://media"/>
            <a:extLst>
              <a:ext uri="{FF2B5EF4-FFF2-40B4-BE49-F238E27FC236}">
                <a16:creationId xmlns:a16="http://schemas.microsoft.com/office/drawing/2014/main" id="{3F004E6B-2227-9C0E-9B58-A8852F57DA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5000" end="207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958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ntropyManimScene">
            <a:hlinkClick r:id="" action="ppaction://media"/>
            <a:extLst>
              <a:ext uri="{FF2B5EF4-FFF2-40B4-BE49-F238E27FC236}">
                <a16:creationId xmlns:a16="http://schemas.microsoft.com/office/drawing/2014/main" id="{3F004E6B-2227-9C0E-9B58-A8852F57DA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4000" end="189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45171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ntropyManimScene">
            <a:hlinkClick r:id="" action="ppaction://media"/>
            <a:extLst>
              <a:ext uri="{FF2B5EF4-FFF2-40B4-BE49-F238E27FC236}">
                <a16:creationId xmlns:a16="http://schemas.microsoft.com/office/drawing/2014/main" id="{3F004E6B-2227-9C0E-9B58-A8852F57DA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2000" end="180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1214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ntropyManimScene">
            <a:hlinkClick r:id="" action="ppaction://media"/>
            <a:extLst>
              <a:ext uri="{FF2B5EF4-FFF2-40B4-BE49-F238E27FC236}">
                <a16:creationId xmlns:a16="http://schemas.microsoft.com/office/drawing/2014/main" id="{3F004E6B-2227-9C0E-9B58-A8852F57DA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9000" end="154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436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ntropyManimScene">
            <a:hlinkClick r:id="" action="ppaction://media"/>
            <a:extLst>
              <a:ext uri="{FF2B5EF4-FFF2-40B4-BE49-F238E27FC236}">
                <a16:creationId xmlns:a16="http://schemas.microsoft.com/office/drawing/2014/main" id="{3F004E6B-2227-9C0E-9B58-A8852F57DA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6000" end="148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788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ntropyManimScene">
            <a:hlinkClick r:id="" action="ppaction://media"/>
            <a:extLst>
              <a:ext uri="{FF2B5EF4-FFF2-40B4-BE49-F238E27FC236}">
                <a16:creationId xmlns:a16="http://schemas.microsoft.com/office/drawing/2014/main" id="{3F004E6B-2227-9C0E-9B58-A8852F57DA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3000" end="127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748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ntropyManimScene">
            <a:hlinkClick r:id="" action="ppaction://media"/>
            <a:extLst>
              <a:ext uri="{FF2B5EF4-FFF2-40B4-BE49-F238E27FC236}">
                <a16:creationId xmlns:a16="http://schemas.microsoft.com/office/drawing/2014/main" id="{3F004E6B-2227-9C0E-9B58-A8852F57DA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2000" end="98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7446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ntropyManimScene">
            <a:hlinkClick r:id="" action="ppaction://media"/>
            <a:extLst>
              <a:ext uri="{FF2B5EF4-FFF2-40B4-BE49-F238E27FC236}">
                <a16:creationId xmlns:a16="http://schemas.microsoft.com/office/drawing/2014/main" id="{3F004E6B-2227-9C0E-9B58-A8852F57DA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7500" end="758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021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Un diagrama de un bloque constructor&#10;&#10;El contenido generado por IA puede ser incorrecto.">
            <a:extLst>
              <a:ext uri="{FF2B5EF4-FFF2-40B4-BE49-F238E27FC236}">
                <a16:creationId xmlns:a16="http://schemas.microsoft.com/office/drawing/2014/main" id="{CFC46409-C5D9-EF62-C622-F291524D2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891" b="21451"/>
          <a:stretch>
            <a:fillRect/>
          </a:stretch>
        </p:blipFill>
        <p:spPr>
          <a:xfrm>
            <a:off x="82540" y="404907"/>
            <a:ext cx="12038033" cy="6338968"/>
          </a:xfrm>
          <a:prstGeom prst="rect">
            <a:avLst/>
          </a:prstGeom>
          <a:noFill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BE21FF0-2E80-3A78-95CE-E701196D6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Efectos de acumulación</a:t>
            </a:r>
          </a:p>
        </p:txBody>
      </p:sp>
    </p:spTree>
    <p:extLst>
      <p:ext uri="{BB962C8B-B14F-4D97-AF65-F5344CB8AC3E}">
        <p14:creationId xmlns:p14="http://schemas.microsoft.com/office/powerpoint/2010/main" val="4093483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ntropyManimScene">
            <a:hlinkClick r:id="" action="ppaction://media"/>
            <a:extLst>
              <a:ext uri="{FF2B5EF4-FFF2-40B4-BE49-F238E27FC236}">
                <a16:creationId xmlns:a16="http://schemas.microsoft.com/office/drawing/2014/main" id="{3F004E6B-2227-9C0E-9B58-A8852F57DA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5000" end="63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201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ntropyManimScene">
            <a:hlinkClick r:id="" action="ppaction://media"/>
            <a:extLst>
              <a:ext uri="{FF2B5EF4-FFF2-40B4-BE49-F238E27FC236}">
                <a16:creationId xmlns:a16="http://schemas.microsoft.com/office/drawing/2014/main" id="{3F004E6B-2227-9C0E-9B58-A8852F57DA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6000" end="58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601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ntropyManimScene">
            <a:hlinkClick r:id="" action="ppaction://media"/>
            <a:extLst>
              <a:ext uri="{FF2B5EF4-FFF2-40B4-BE49-F238E27FC236}">
                <a16:creationId xmlns:a16="http://schemas.microsoft.com/office/drawing/2014/main" id="{3F004E6B-2227-9C0E-9B58-A8852F57DA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3000" end="41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5092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ntropyManimScene">
            <a:hlinkClick r:id="" action="ppaction://media"/>
            <a:extLst>
              <a:ext uri="{FF2B5EF4-FFF2-40B4-BE49-F238E27FC236}">
                <a16:creationId xmlns:a16="http://schemas.microsoft.com/office/drawing/2014/main" id="{3F004E6B-2227-9C0E-9B58-A8852F57DA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4000" end="565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47531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853D3-99C0-4744-ADAB-FEFAC450AB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051050"/>
            <a:ext cx="12190413" cy="2520950"/>
          </a:xfrm>
        </p:spPr>
        <p:txBody>
          <a:bodyPr/>
          <a:lstStyle/>
          <a:p>
            <a:r>
              <a:rPr lang="es" dirty="0">
                <a:solidFill>
                  <a:schemeClr val="tx2"/>
                </a:solidFill>
              </a:rPr>
              <a:t>La investigación y desarrollo es mayormente "trabajo invisible" </a:t>
            </a:r>
          </a:p>
          <a:p>
            <a:endParaRPr lang="en-GB" dirty="0">
              <a:solidFill>
                <a:schemeClr val="tx2"/>
              </a:solidFill>
            </a:endParaRPr>
          </a:p>
          <a:p>
            <a:r>
              <a:rPr lang="es" dirty="0">
                <a:solidFill>
                  <a:schemeClr val="tx2"/>
                </a:solidFill>
              </a:rPr>
              <a:t>La programacion es solo la punta del iceberg</a:t>
            </a:r>
          </a:p>
          <a:p>
            <a:endParaRPr lang="en-GB" dirty="0">
              <a:solidFill>
                <a:schemeClr val="tx2"/>
              </a:solidFill>
            </a:endParaRPr>
          </a:p>
          <a:p>
            <a:r>
              <a:rPr lang="es" dirty="0">
                <a:solidFill>
                  <a:schemeClr val="tx2"/>
                </a:solidFill>
              </a:rPr>
              <a:t>Importancia de la creatividad y el rigor</a:t>
            </a:r>
          </a:p>
        </p:txBody>
      </p:sp>
    </p:spTree>
    <p:extLst>
      <p:ext uri="{BB962C8B-B14F-4D97-AF65-F5344CB8AC3E}">
        <p14:creationId xmlns:p14="http://schemas.microsoft.com/office/powerpoint/2010/main" val="41969702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853D3-99C0-4744-ADAB-FEFAC450AB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">
                <a:solidFill>
                  <a:schemeClr val="tx2"/>
                </a:solidFill>
              </a:rPr>
              <a:t>Los problemas complejos se vuelven simples solo después de replantearse</a:t>
            </a:r>
          </a:p>
        </p:txBody>
      </p:sp>
    </p:spTree>
    <p:extLst>
      <p:ext uri="{BB962C8B-B14F-4D97-AF65-F5344CB8AC3E}">
        <p14:creationId xmlns:p14="http://schemas.microsoft.com/office/powerpoint/2010/main" val="548389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853D3-99C0-4744-ADAB-FEFAC450AB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869639"/>
            <a:ext cx="12190413" cy="1120309"/>
          </a:xfrm>
        </p:spPr>
        <p:txBody>
          <a:bodyPr/>
          <a:lstStyle/>
          <a:p>
            <a:r>
              <a:rPr lang="es">
                <a:solidFill>
                  <a:schemeClr val="tx2"/>
                </a:solidFill>
              </a:rPr>
              <a:t>La recompensa de la investigación y desarrollo no son solo nuevas herramientas o investigación</a:t>
            </a:r>
          </a:p>
          <a:p>
            <a:r>
              <a:rPr lang="es">
                <a:solidFill>
                  <a:schemeClr val="tx2"/>
                </a:solidFill>
              </a:rPr>
              <a:t>Son los efectos acumulativos.</a:t>
            </a:r>
          </a:p>
        </p:txBody>
      </p:sp>
    </p:spTree>
    <p:extLst>
      <p:ext uri="{BB962C8B-B14F-4D97-AF65-F5344CB8AC3E}">
        <p14:creationId xmlns:p14="http://schemas.microsoft.com/office/powerpoint/2010/main" val="716474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75611-289F-A432-59C6-49EAD9B390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3479099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2E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2853D3-99C0-4744-ADAB-FEFAC450AB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">
                <a:solidFill>
                  <a:schemeClr val="tx2"/>
                </a:solidFill>
              </a:rPr>
              <a:t>Todo empieza con una pregunta...</a:t>
            </a:r>
            <a:endParaRPr lang="en-GB">
              <a:solidFill>
                <a:schemeClr val="tx2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054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44CDAF-B1C2-4333-81B0-5B5E5AC5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Una pregunta que tuvo una semilla hace 3 años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4D9822F2-EFCB-4BA5-A751-B982FAE92F67}"/>
              </a:ext>
            </a:extLst>
          </p:cNvPr>
          <p:cNvSpPr txBox="1">
            <a:spLocks/>
          </p:cNvSpPr>
          <p:nvPr/>
        </p:nvSpPr>
        <p:spPr bwMode="auto">
          <a:xfrm>
            <a:off x="8247928" y="619450"/>
            <a:ext cx="4055121" cy="40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" sz="1200" b="0" i="0" u="none" strike="noStrike" kern="0" cap="none" spc="0" normalizeH="0" baseline="0" noProof="0">
                <a:ln>
                  <a:noFill/>
                </a:ln>
                <a:solidFill>
                  <a:srgbClr val="565656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Interacciones potenciales entre áreas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030BC72-468D-53CE-A879-8229F9D7C95D}"/>
              </a:ext>
            </a:extLst>
          </p:cNvPr>
          <p:cNvGrpSpPr/>
          <p:nvPr/>
        </p:nvGrpSpPr>
        <p:grpSpPr>
          <a:xfrm>
            <a:off x="8498129" y="1024357"/>
            <a:ext cx="3385820" cy="5561444"/>
            <a:chOff x="8490048" y="1652957"/>
            <a:chExt cx="2985672" cy="4904174"/>
          </a:xfrm>
        </p:grpSpPr>
        <p:pic>
          <p:nvPicPr>
            <p:cNvPr id="11" name="Picture 14">
              <a:extLst>
                <a:ext uri="{FF2B5EF4-FFF2-40B4-BE49-F238E27FC236}">
                  <a16:creationId xmlns:a16="http://schemas.microsoft.com/office/drawing/2014/main" id="{23D2D312-D815-85DC-73F4-EFABFC6819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90048" y="1652957"/>
              <a:ext cx="2985672" cy="2452087"/>
            </a:xfrm>
            <a:prstGeom prst="rect">
              <a:avLst/>
            </a:prstGeom>
          </p:spPr>
        </p:pic>
        <p:pic>
          <p:nvPicPr>
            <p:cNvPr id="12" name="Picture 15">
              <a:extLst>
                <a:ext uri="{FF2B5EF4-FFF2-40B4-BE49-F238E27FC236}">
                  <a16:creationId xmlns:a16="http://schemas.microsoft.com/office/drawing/2014/main" id="{884673E5-34C0-FB0A-38EF-5BA4305B7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490048" y="4105044"/>
              <a:ext cx="2985672" cy="2452087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7A836F2-F081-6ECF-3928-4E97C4100EB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36" r="36267"/>
          <a:stretch/>
        </p:blipFill>
        <p:spPr>
          <a:xfrm>
            <a:off x="0" y="795524"/>
            <a:ext cx="5463060" cy="5706876"/>
          </a:xfrm>
          <a:prstGeom prst="rect">
            <a:avLst/>
          </a:prstGeom>
        </p:spPr>
      </p:pic>
      <p:pic>
        <p:nvPicPr>
          <p:cNvPr id="19" name="Picture 18" descr="Una imagen que contiene el cielo nocturno&#10;&#10;Descripción generada automáticamente">
            <a:extLst>
              <a:ext uri="{FF2B5EF4-FFF2-40B4-BE49-F238E27FC236}">
                <a16:creationId xmlns:a16="http://schemas.microsoft.com/office/drawing/2014/main" id="{F0CFF7D5-3B5A-38D5-593E-DDB7DA7F8DE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726" r="37689"/>
          <a:stretch/>
        </p:blipFill>
        <p:spPr>
          <a:xfrm>
            <a:off x="5828011" y="591062"/>
            <a:ext cx="2555368" cy="5620688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3C9485F-10C8-5C66-B4F8-277EFB0BE3A8}"/>
              </a:ext>
            </a:extLst>
          </p:cNvPr>
          <p:cNvCxnSpPr>
            <a:stCxn id="18" idx="3"/>
          </p:cNvCxnSpPr>
          <p:nvPr/>
        </p:nvCxnSpPr>
        <p:spPr>
          <a:xfrm>
            <a:off x="5463060" y="3648962"/>
            <a:ext cx="364951" cy="0"/>
          </a:xfrm>
          <a:prstGeom prst="straightConnector1">
            <a:avLst/>
          </a:prstGeom>
          <a:ln w="5715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749F39-AD59-4B07-5CD4-1551536152D1}"/>
              </a:ext>
            </a:extLst>
          </p:cNvPr>
          <p:cNvCxnSpPr/>
          <p:nvPr/>
        </p:nvCxnSpPr>
        <p:spPr>
          <a:xfrm>
            <a:off x="8286028" y="3648962"/>
            <a:ext cx="364951" cy="0"/>
          </a:xfrm>
          <a:prstGeom prst="straightConnector1">
            <a:avLst/>
          </a:prstGeom>
          <a:ln w="57150">
            <a:solidFill>
              <a:schemeClr val="bg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197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FDD855B1-50AD-4B19-AEE4-BB27743E5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568" y="3186165"/>
            <a:ext cx="4176608" cy="358769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923E9A2-925B-EC2B-6F10-163BD1DBE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¿Cómo es probable que se distribuyan los viajes a lo largo del plan maestro...?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E6B9B8-70B3-9B4B-8295-638B7B1B7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1584"/>
            <a:ext cx="7600950" cy="64580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321F0F6-67C4-535F-446B-72351CE940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28778"/>
          <a:stretch/>
        </p:blipFill>
        <p:spPr>
          <a:xfrm>
            <a:off x="82540" y="4486275"/>
            <a:ext cx="1660536" cy="2287588"/>
          </a:xfrm>
          <a:prstGeom prst="rect">
            <a:avLst/>
          </a:prstGeom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3D588385-480D-BBDF-E6EA-4809FD3E5764}"/>
              </a:ext>
            </a:extLst>
          </p:cNvPr>
          <p:cNvSpPr txBox="1">
            <a:spLocks/>
          </p:cNvSpPr>
          <p:nvPr/>
        </p:nvSpPr>
        <p:spPr bwMode="auto">
          <a:xfrm>
            <a:off x="7921614" y="676275"/>
            <a:ext cx="4051311" cy="332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s" sz="1800" kern="0" dirty="0"/>
              <a:t>Tenemos bloques con usos del suelo y </a:t>
            </a:r>
            <a:r>
              <a:rPr lang="en-GB" sz="1800" kern="0" dirty="0" err="1"/>
              <a:t>superficie</a:t>
            </a:r>
            <a:r>
              <a:rPr lang="en-GB" sz="1800" kern="0" dirty="0"/>
              <a:t> </a:t>
            </a:r>
            <a:r>
              <a:rPr lang="en-GB" sz="1800" kern="0" dirty="0" err="1"/>
              <a:t>bruta</a:t>
            </a:r>
            <a:r>
              <a:rPr lang="en-GB" sz="1800" kern="0" dirty="0"/>
              <a:t> </a:t>
            </a:r>
            <a:r>
              <a:rPr lang="en-GB" sz="1800" kern="0" dirty="0" err="1"/>
              <a:t>construida</a:t>
            </a:r>
            <a:endParaRPr lang="es" sz="1800" kern="0" dirty="0"/>
          </a:p>
          <a:p>
            <a:endParaRPr lang="en-GB" sz="1800" kern="0" dirty="0"/>
          </a:p>
          <a:p>
            <a:r>
              <a:rPr lang="es" sz="1800" kern="0" dirty="0"/>
              <a:t>Para cada uso del suelo sabemos cuántos viajes generan.</a:t>
            </a:r>
          </a:p>
          <a:p>
            <a:endParaRPr lang="en-GB" sz="1800" kern="0" dirty="0"/>
          </a:p>
          <a:p>
            <a:r>
              <a:rPr lang="es" sz="2800" kern="0" dirty="0"/>
              <a:t>¿Cómo distribuimos los viajes?</a:t>
            </a:r>
          </a:p>
        </p:txBody>
      </p:sp>
    </p:spTree>
    <p:extLst>
      <p:ext uri="{BB962C8B-B14F-4D97-AF65-F5344CB8AC3E}">
        <p14:creationId xmlns:p14="http://schemas.microsoft.com/office/powerpoint/2010/main" val="3482696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E3052-4941-FE6E-BC81-D7E5B25E5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 dirty="0"/>
              <a:t>Esto es como se ve mi cuaderno después de dias de trabajo...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FF4CF8-B3F3-32FD-46DA-CCBCF9CE2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39" y="557784"/>
            <a:ext cx="2731265" cy="6118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FE4A49-54BF-A80D-AB5A-47DC0F7F1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0971" y="557784"/>
            <a:ext cx="3084235" cy="6118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BB03BC-2975-2BD0-F771-1125C5DAC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373" y="557784"/>
            <a:ext cx="2642866" cy="61189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2D9DA2-E795-01A5-E2C6-185B08D1A0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8011" y="557784"/>
            <a:ext cx="2970292" cy="611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092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ntropyManimScene">
            <a:hlinkClick r:id="" action="ppaction://media"/>
            <a:extLst>
              <a:ext uri="{FF2B5EF4-FFF2-40B4-BE49-F238E27FC236}">
                <a16:creationId xmlns:a16="http://schemas.microsoft.com/office/drawing/2014/main" id="{3F004E6B-2227-9C0E-9B58-A8852F57DA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3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0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ntropyManimScene">
            <a:hlinkClick r:id="" action="ppaction://media"/>
            <a:extLst>
              <a:ext uri="{FF2B5EF4-FFF2-40B4-BE49-F238E27FC236}">
                <a16:creationId xmlns:a16="http://schemas.microsoft.com/office/drawing/2014/main" id="{3F004E6B-2227-9C0E-9B58-A8852F57DA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00" end="256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11133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ntropyManimScene">
            <a:hlinkClick r:id="" action="ppaction://media"/>
            <a:extLst>
              <a:ext uri="{FF2B5EF4-FFF2-40B4-BE49-F238E27FC236}">
                <a16:creationId xmlns:a16="http://schemas.microsoft.com/office/drawing/2014/main" id="{3F004E6B-2227-9C0E-9B58-A8852F57DAD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500" end="248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701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8&quot;/&gt;&lt;/object&gt;&lt;object type=&quot;3&quot; unique_id=&quot;10005&quot;&gt;&lt;property id=&quot;20148&quot; value=&quot;5&quot;/&gt;&lt;property id=&quot;20300&quot; value=&quot;Slide 2&quot;/&gt;&lt;property id=&quot;20307&quot; value=&quot;257&quot;/&gt;&lt;/object&gt;&lt;/object&gt;&lt;/object&gt;&lt;/database&gt;"/>
</p:tagLst>
</file>

<file path=ppt/theme/theme1.xml><?xml version="1.0" encoding="utf-8"?>
<a:theme xmlns:a="http://schemas.openxmlformats.org/drawingml/2006/main" name="1_Foster+Partners_template 2013">
  <a:themeElements>
    <a:clrScheme name="Foster + Partners PPT colours">
      <a:dk1>
        <a:srgbClr val="565656"/>
      </a:dk1>
      <a:lt1>
        <a:srgbClr val="DDDDDD"/>
      </a:lt1>
      <a:dk2>
        <a:srgbClr val="000000"/>
      </a:dk2>
      <a:lt2>
        <a:srgbClr val="FFFFFF"/>
      </a:lt2>
      <a:accent1>
        <a:srgbClr val="FFF166"/>
      </a:accent1>
      <a:accent2>
        <a:srgbClr val="EE7F00"/>
      </a:accent2>
      <a:accent3>
        <a:srgbClr val="FF0000"/>
      </a:accent3>
      <a:accent4>
        <a:srgbClr val="71C333"/>
      </a:accent4>
      <a:accent5>
        <a:srgbClr val="1DBBE9"/>
      </a:accent5>
      <a:accent6>
        <a:srgbClr val="1956AF"/>
      </a:accent6>
      <a:hlink>
        <a:srgbClr val="992BB7"/>
      </a:hlink>
      <a:folHlink>
        <a:srgbClr val="87856C"/>
      </a:folHlink>
    </a:clrScheme>
    <a:fontScheme name="Foster + Partners fot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>
    <a:extraClrScheme>
      <a:clrScheme name="Foster+Partners_template20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3">
        <a:dk1>
          <a:srgbClr val="808080"/>
        </a:dk1>
        <a:lt1>
          <a:srgbClr val="C0C0C0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A4A4A4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FFFF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15">
        <a:dk1>
          <a:srgbClr val="808080"/>
        </a:dk1>
        <a:lt1>
          <a:srgbClr val="DDDDDD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BDBDBD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oster+Partners_white_16x9_2019.pptx" id="{A325104D-7B6B-4DC2-829D-AB456116C95B}" vid="{77D86C47-FD96-465A-B723-A018830516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442</Words>
  <Application>Microsoft Office PowerPoint</Application>
  <PresentationFormat>Custom</PresentationFormat>
  <Paragraphs>59</Paragraphs>
  <Slides>27</Slides>
  <Notes>21</Notes>
  <HiddenSlides>0</HiddenSlides>
  <MMClips>17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Open Sans Semibold</vt:lpstr>
      <vt:lpstr>Calibri</vt:lpstr>
      <vt:lpstr>Open Sans Light</vt:lpstr>
      <vt:lpstr>Arial</vt:lpstr>
      <vt:lpstr>1_Foster+Partners_template 2013</vt:lpstr>
      <vt:lpstr>El oficio detrás del código Una mirada la practica de la investigación y desarrollo</vt:lpstr>
      <vt:lpstr>Efectos de acumulación</vt:lpstr>
      <vt:lpstr>PowerPoint Presentation</vt:lpstr>
      <vt:lpstr>Una pregunta que tuvo una semilla hace 3 años</vt:lpstr>
      <vt:lpstr>¿Cómo es probable que se distribuyan los viajes a lo largo del plan maestro...?</vt:lpstr>
      <vt:lpstr>Esto es como se ve mi cuaderno después de dias de trabajo...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Mateo Neira</dc:creator>
  <cp:lastModifiedBy>Mateo Neira</cp:lastModifiedBy>
  <cp:revision>5</cp:revision>
  <dcterms:modified xsi:type="dcterms:W3CDTF">2026-01-15T15:06:59Z</dcterms:modified>
</cp:coreProperties>
</file>